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7" r:id="rId2"/>
    <p:sldId id="256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1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BF22A7-EC6A-49A6-B0F2-F474630DF8C3}" type="datetimeFigureOut">
              <a:rPr lang="en-US" smtClean="0"/>
              <a:t>1/7/2015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2D748-E18B-4B2B-AA75-3187E72C42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44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2D748-E18B-4B2B-AA75-3187E72C427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944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21BBD-6F33-422A-B89A-B4F507EFFE82}" type="datetimeFigureOut">
              <a:rPr lang="en-US" smtClean="0"/>
              <a:t>1/7/2015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89C2D-B7B1-4B0E-B515-3E452EFC1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273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21BBD-6F33-422A-B89A-B4F507EFFE82}" type="datetimeFigureOut">
              <a:rPr lang="en-US" smtClean="0"/>
              <a:t>1/7/2015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89C2D-B7B1-4B0E-B515-3E452EFC1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687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21BBD-6F33-422A-B89A-B4F507EFFE82}" type="datetimeFigureOut">
              <a:rPr lang="en-US" smtClean="0"/>
              <a:t>1/7/2015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89C2D-B7B1-4B0E-B515-3E452EFC1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360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21BBD-6F33-422A-B89A-B4F507EFFE82}" type="datetimeFigureOut">
              <a:rPr lang="en-US" smtClean="0"/>
              <a:t>1/7/2015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89C2D-B7B1-4B0E-B515-3E452EFC1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524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21BBD-6F33-422A-B89A-B4F507EFFE82}" type="datetimeFigureOut">
              <a:rPr lang="en-US" smtClean="0"/>
              <a:t>1/7/2015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89C2D-B7B1-4B0E-B515-3E452EFC1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748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21BBD-6F33-422A-B89A-B4F507EFFE82}" type="datetimeFigureOut">
              <a:rPr lang="en-US" smtClean="0"/>
              <a:t>1/7/2015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89C2D-B7B1-4B0E-B515-3E452EFC1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452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21BBD-6F33-422A-B89A-B4F507EFFE82}" type="datetimeFigureOut">
              <a:rPr lang="en-US" smtClean="0"/>
              <a:t>1/7/2015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89C2D-B7B1-4B0E-B515-3E452EFC1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452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21BBD-6F33-422A-B89A-B4F507EFFE82}" type="datetimeFigureOut">
              <a:rPr lang="en-US" smtClean="0"/>
              <a:t>1/7/2015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89C2D-B7B1-4B0E-B515-3E452EFC1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0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21BBD-6F33-422A-B89A-B4F507EFFE82}" type="datetimeFigureOut">
              <a:rPr lang="en-US" smtClean="0"/>
              <a:t>1/7/2015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89C2D-B7B1-4B0E-B515-3E452EFC1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634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21BBD-6F33-422A-B89A-B4F507EFFE82}" type="datetimeFigureOut">
              <a:rPr lang="en-US" smtClean="0"/>
              <a:t>1/7/2015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89C2D-B7B1-4B0E-B515-3E452EFC1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4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21BBD-6F33-422A-B89A-B4F507EFFE82}" type="datetimeFigureOut">
              <a:rPr lang="en-US" smtClean="0"/>
              <a:t>1/7/2015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89C2D-B7B1-4B0E-B515-3E452EFC1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539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D21BBD-6F33-422A-B89A-B4F507EFFE82}" type="datetimeFigureOut">
              <a:rPr lang="en-US" smtClean="0"/>
              <a:t>1/7/2015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189C2D-B7B1-4B0E-B515-3E452EFC1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914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" t="25820" r="1018" b="18851"/>
          <a:stretch/>
        </p:blipFill>
        <p:spPr>
          <a:xfrm>
            <a:off x="-54430" y="0"/>
            <a:ext cx="9274630" cy="6914003"/>
          </a:xfrm>
        </p:spPr>
      </p:pic>
      <p:sp>
        <p:nvSpPr>
          <p:cNvPr id="5" name="TextBox 4"/>
          <p:cNvSpPr txBox="1"/>
          <p:nvPr/>
        </p:nvSpPr>
        <p:spPr>
          <a:xfrm>
            <a:off x="5029200" y="762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960831" y="315724"/>
            <a:ext cx="7220438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800" dirty="0">
                <a:solidFill>
                  <a:srgbClr val="FF9900"/>
                </a:solidFill>
                <a:latin typeface="Arial Rounded MT Bold" pitchFamily="34" charset="0"/>
              </a:rPr>
              <a:t>Don’t</a:t>
            </a:r>
            <a:r>
              <a:rPr lang="en-US" sz="2800" dirty="0">
                <a:latin typeface="Arial Rounded MT Bold" pitchFamily="34" charset="0"/>
              </a:rPr>
              <a:t> </a:t>
            </a:r>
            <a:r>
              <a:rPr lang="en-US" sz="2800" dirty="0">
                <a:solidFill>
                  <a:srgbClr val="FFFF99"/>
                </a:solidFill>
                <a:latin typeface="Arial Rounded MT Bold" pitchFamily="34" charset="0"/>
              </a:rPr>
              <a:t>Take </a:t>
            </a:r>
            <a:r>
              <a:rPr lang="en-US" sz="2800" dirty="0" smtClean="0">
                <a:solidFill>
                  <a:srgbClr val="FFFF99"/>
                </a:solidFill>
                <a:latin typeface="Arial Rounded MT Bold" pitchFamily="34" charset="0"/>
              </a:rPr>
              <a:t>Me Away From My Own Home</a:t>
            </a:r>
            <a:endParaRPr lang="en-US" sz="2800" dirty="0">
              <a:solidFill>
                <a:srgbClr val="FFFF99"/>
              </a:solidFill>
              <a:latin typeface="Arial Rounded MT Bold" pitchFamily="34" charset="0"/>
            </a:endParaRPr>
          </a:p>
          <a:p>
            <a:pPr algn="ctr" eaLnBrk="1" hangingPunct="1"/>
            <a:r>
              <a:rPr lang="en-US" sz="2400" dirty="0">
                <a:solidFill>
                  <a:srgbClr val="FFFF99"/>
                </a:solidFill>
                <a:latin typeface="Arial Rounded MT Bold" pitchFamily="34" charset="0"/>
              </a:rPr>
              <a:t>Let Box Turtles Stay Wild!</a:t>
            </a:r>
          </a:p>
        </p:txBody>
      </p:sp>
    </p:spTree>
    <p:extLst>
      <p:ext uri="{BB962C8B-B14F-4D97-AF65-F5344CB8AC3E}">
        <p14:creationId xmlns:p14="http://schemas.microsoft.com/office/powerpoint/2010/main" val="985919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2042" y="3846117"/>
            <a:ext cx="4015770" cy="2478483"/>
          </a:xfrm>
          <a:prstGeom prst="rect">
            <a:avLst/>
          </a:prstGeom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54965" y="669290"/>
            <a:ext cx="4293235" cy="179196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400" b="1" dirty="0">
                <a:effectLst/>
                <a:latin typeface="Calibri"/>
                <a:ea typeface="Calibri"/>
                <a:cs typeface="Times New Roman"/>
              </a:rPr>
              <a:t>Eastern Box Turtles (</a:t>
            </a:r>
            <a:r>
              <a:rPr lang="en-US" sz="1400" b="1" i="1" dirty="0" err="1">
                <a:effectLst/>
                <a:latin typeface="Calibri"/>
                <a:ea typeface="Calibri"/>
                <a:cs typeface="Times New Roman"/>
              </a:rPr>
              <a:t>Terrapene</a:t>
            </a:r>
            <a:r>
              <a:rPr lang="en-US" sz="1400" b="1" i="1" dirty="0">
                <a:effectLst/>
                <a:latin typeface="Calibri"/>
                <a:ea typeface="Calibri"/>
                <a:cs typeface="Times New Roman"/>
              </a:rPr>
              <a:t> </a:t>
            </a:r>
            <a:r>
              <a:rPr lang="en-US" sz="1400" b="1" i="1" dirty="0" err="1">
                <a:effectLst/>
                <a:latin typeface="Calibri"/>
                <a:ea typeface="Calibri"/>
                <a:cs typeface="Times New Roman"/>
              </a:rPr>
              <a:t>carolina</a:t>
            </a:r>
            <a:r>
              <a:rPr lang="en-US" sz="1400" b="1" i="1" dirty="0">
                <a:effectLst/>
                <a:latin typeface="Calibri"/>
                <a:ea typeface="Calibri"/>
                <a:cs typeface="Times New Roman"/>
              </a:rPr>
              <a:t> </a:t>
            </a:r>
            <a:r>
              <a:rPr lang="en-US" sz="1400" b="1" i="1" dirty="0" err="1">
                <a:effectLst/>
                <a:latin typeface="Calibri"/>
                <a:ea typeface="Calibri"/>
                <a:cs typeface="Times New Roman"/>
              </a:rPr>
              <a:t>carolina</a:t>
            </a:r>
            <a:r>
              <a:rPr lang="en-US" sz="1400" b="1" i="1" dirty="0">
                <a:effectLst/>
                <a:latin typeface="Calibri"/>
                <a:ea typeface="Calibri"/>
                <a:cs typeface="Times New Roman"/>
              </a:rPr>
              <a:t>)</a:t>
            </a:r>
            <a:r>
              <a:rPr lang="en-US" sz="1400" b="1" dirty="0">
                <a:effectLst/>
                <a:latin typeface="Calibri"/>
                <a:ea typeface="Calibri"/>
                <a:cs typeface="Times New Roman"/>
              </a:rPr>
              <a:t> are North Carolina’s state reptile. Their numbers are dwindling, in part because </a:t>
            </a:r>
            <a:r>
              <a:rPr lang="en-US" sz="1400" b="1" dirty="0" smtClean="0">
                <a:effectLst/>
                <a:latin typeface="Calibri"/>
                <a:ea typeface="Calibri"/>
                <a:cs typeface="Times New Roman"/>
              </a:rPr>
              <a:t>people move them to a new place or take them  </a:t>
            </a:r>
            <a:r>
              <a:rPr lang="en-US" sz="1400" b="1" dirty="0">
                <a:effectLst/>
                <a:latin typeface="Calibri"/>
                <a:ea typeface="Calibri"/>
                <a:cs typeface="Times New Roman"/>
              </a:rPr>
              <a:t>home as pets.  It may be just one here </a:t>
            </a:r>
            <a:r>
              <a:rPr lang="en-US" sz="1400" b="1" dirty="0" smtClean="0">
                <a:effectLst/>
                <a:latin typeface="Calibri"/>
                <a:ea typeface="Calibri"/>
                <a:cs typeface="Times New Roman"/>
              </a:rPr>
              <a:t>or there</a:t>
            </a:r>
            <a:r>
              <a:rPr lang="en-US" sz="1400" b="1" dirty="0">
                <a:effectLst/>
                <a:latin typeface="Calibri"/>
                <a:ea typeface="Calibri"/>
                <a:cs typeface="Times New Roman"/>
              </a:rPr>
              <a:t>, but the result is thousands of box turtles disappearing from </a:t>
            </a:r>
            <a:r>
              <a:rPr lang="en-US" sz="1400" b="1" dirty="0" smtClean="0">
                <a:effectLst/>
                <a:latin typeface="Calibri"/>
                <a:ea typeface="Calibri"/>
                <a:cs typeface="Times New Roman"/>
              </a:rPr>
              <a:t>their forest </a:t>
            </a:r>
            <a:r>
              <a:rPr lang="en-US" sz="1400" b="1" dirty="0">
                <a:effectLst/>
                <a:latin typeface="Calibri"/>
                <a:ea typeface="Calibri"/>
                <a:cs typeface="Times New Roman"/>
              </a:rPr>
              <a:t>and </a:t>
            </a:r>
            <a:r>
              <a:rPr lang="en-US" sz="1400" b="1" dirty="0" smtClean="0">
                <a:effectLst/>
                <a:latin typeface="Calibri"/>
                <a:ea typeface="Calibri"/>
                <a:cs typeface="Times New Roman"/>
              </a:rPr>
              <a:t>field homes, </a:t>
            </a:r>
            <a:r>
              <a:rPr lang="en-US" sz="1400" b="1" dirty="0">
                <a:effectLst/>
                <a:latin typeface="Calibri"/>
                <a:ea typeface="Calibri"/>
                <a:cs typeface="Times New Roman"/>
              </a:rPr>
              <a:t>forever.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400" dirty="0">
                <a:effectLst/>
                <a:latin typeface="Calibri"/>
                <a:ea typeface="Calibri"/>
                <a:cs typeface="Times New Roman"/>
              </a:rPr>
              <a:t> 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4800601" y="685799"/>
            <a:ext cx="3974464" cy="217233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400" b="1" dirty="0">
                <a:effectLst/>
                <a:latin typeface="Calibri"/>
                <a:ea typeface="Calibri"/>
                <a:cs typeface="Times New Roman"/>
              </a:rPr>
              <a:t>If you see a turtle crossing the road, move it to the side that it is </a:t>
            </a:r>
            <a:r>
              <a:rPr lang="en-US" sz="1400" b="1" dirty="0" smtClean="0">
                <a:effectLst/>
                <a:latin typeface="Calibri"/>
                <a:ea typeface="Calibri"/>
                <a:cs typeface="Times New Roman"/>
              </a:rPr>
              <a:t>headed towards. </a:t>
            </a:r>
            <a:r>
              <a:rPr lang="en-US" sz="1400" b="1" dirty="0">
                <a:effectLst/>
                <a:latin typeface="Calibri"/>
                <a:ea typeface="Calibri"/>
                <a:cs typeface="Times New Roman"/>
              </a:rPr>
              <a:t>Resist the urge to drive it to a “safer” place. </a:t>
            </a:r>
            <a:r>
              <a:rPr lang="en-US" sz="1400" b="1" dirty="0" smtClean="0">
                <a:effectLst/>
                <a:latin typeface="Calibri"/>
                <a:ea typeface="Calibri"/>
                <a:cs typeface="Times New Roman"/>
              </a:rPr>
              <a:t>Remember - </a:t>
            </a:r>
            <a:r>
              <a:rPr lang="en-US" sz="1400" b="1" dirty="0">
                <a:effectLst/>
                <a:latin typeface="Calibri"/>
                <a:ea typeface="Calibri"/>
                <a:cs typeface="Times New Roman"/>
              </a:rPr>
              <a:t>that </a:t>
            </a:r>
            <a:r>
              <a:rPr lang="en-US" sz="1400" b="1" dirty="0" smtClean="0">
                <a:effectLst/>
                <a:latin typeface="Calibri"/>
                <a:ea typeface="Calibri"/>
                <a:cs typeface="Times New Roman"/>
              </a:rPr>
              <a:t>turtle may </a:t>
            </a:r>
            <a:r>
              <a:rPr lang="en-US" sz="1400" b="1" dirty="0">
                <a:effectLst/>
                <a:latin typeface="Calibri"/>
                <a:ea typeface="Calibri"/>
                <a:cs typeface="Times New Roman"/>
              </a:rPr>
              <a:t>have been living </a:t>
            </a:r>
            <a:r>
              <a:rPr lang="en-US" sz="1400" b="1" dirty="0" smtClean="0">
                <a:effectLst/>
                <a:latin typeface="Calibri"/>
                <a:ea typeface="Calibri"/>
                <a:cs typeface="Times New Roman"/>
              </a:rPr>
              <a:t>there for </a:t>
            </a:r>
            <a:r>
              <a:rPr lang="en-US" sz="1400" b="1" dirty="0">
                <a:effectLst/>
                <a:latin typeface="Calibri"/>
                <a:ea typeface="Calibri"/>
                <a:cs typeface="Times New Roman"/>
              </a:rPr>
              <a:t>decades, already knows where to find food and mates, and has a special place to hibernate or lay eggs. </a:t>
            </a:r>
            <a:r>
              <a:rPr lang="en-US" sz="1400" b="1" dirty="0" smtClean="0">
                <a:effectLst/>
                <a:latin typeface="Calibri"/>
                <a:ea typeface="Calibri"/>
                <a:cs typeface="Times New Roman"/>
              </a:rPr>
              <a:t>Watch out for vehicles  when helping turtles. Don’t </a:t>
            </a:r>
            <a:r>
              <a:rPr lang="en-US" sz="1400" b="1" dirty="0">
                <a:effectLst/>
                <a:latin typeface="Calibri"/>
                <a:ea typeface="Calibri"/>
                <a:cs typeface="Times New Roman"/>
              </a:rPr>
              <a:t>take risks with your own life</a:t>
            </a:r>
            <a:r>
              <a:rPr lang="en-US" sz="1400" b="1" dirty="0" smtClean="0">
                <a:effectLst/>
                <a:latin typeface="Calibri"/>
                <a:ea typeface="Calibri"/>
                <a:cs typeface="Times New Roman"/>
              </a:rPr>
              <a:t>!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4785360" y="315595"/>
            <a:ext cx="3291840" cy="44640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b="1" dirty="0">
                <a:solidFill>
                  <a:srgbClr val="008000"/>
                </a:solidFill>
                <a:effectLst/>
                <a:latin typeface="Calibri"/>
                <a:ea typeface="Calibri"/>
                <a:cs typeface="Times New Roman"/>
              </a:rPr>
              <a:t>Turtles </a:t>
            </a:r>
            <a:r>
              <a:rPr lang="en-US" sz="1800" b="1" dirty="0" smtClean="0">
                <a:solidFill>
                  <a:srgbClr val="008000"/>
                </a:solidFill>
                <a:effectLst/>
                <a:latin typeface="Calibri"/>
                <a:ea typeface="Calibri"/>
                <a:cs typeface="Times New Roman"/>
              </a:rPr>
              <a:t>on </a:t>
            </a:r>
            <a:r>
              <a:rPr lang="en-US" b="1" dirty="0">
                <a:solidFill>
                  <a:srgbClr val="008000"/>
                </a:solidFill>
                <a:latin typeface="Calibri"/>
                <a:ea typeface="Calibri"/>
                <a:cs typeface="Times New Roman"/>
              </a:rPr>
              <a:t>t</a:t>
            </a:r>
            <a:r>
              <a:rPr lang="en-US" sz="1800" b="1" dirty="0" smtClean="0">
                <a:solidFill>
                  <a:srgbClr val="008000"/>
                </a:solidFill>
                <a:effectLst/>
                <a:latin typeface="Calibri"/>
                <a:ea typeface="Calibri"/>
                <a:cs typeface="Times New Roman"/>
              </a:rPr>
              <a:t>he </a:t>
            </a:r>
            <a:r>
              <a:rPr lang="en-US" sz="1800" b="1" dirty="0">
                <a:solidFill>
                  <a:srgbClr val="008000"/>
                </a:solidFill>
                <a:effectLst/>
                <a:latin typeface="Calibri"/>
                <a:ea typeface="Calibri"/>
                <a:cs typeface="Times New Roman"/>
              </a:rPr>
              <a:t>Road 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>
                <a:solidFill>
                  <a:srgbClr val="008000"/>
                </a:solidFill>
                <a:effectLst/>
                <a:latin typeface="Calibri"/>
                <a:ea typeface="Calibri"/>
                <a:cs typeface="Times New Roman"/>
              </a:rPr>
              <a:t> 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7" name="Text Box 3"/>
          <p:cNvSpPr txBox="1"/>
          <p:nvPr/>
        </p:nvSpPr>
        <p:spPr>
          <a:xfrm>
            <a:off x="381000" y="309880"/>
            <a:ext cx="3880485" cy="38227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b="1" dirty="0">
                <a:solidFill>
                  <a:srgbClr val="008000"/>
                </a:solidFill>
                <a:effectLst/>
                <a:ea typeface="Calibri"/>
                <a:cs typeface="Times New Roman"/>
              </a:rPr>
              <a:t>Box Turtles Are </a:t>
            </a:r>
            <a:r>
              <a:rPr lang="en-US" sz="1800" b="1" dirty="0" smtClean="0">
                <a:solidFill>
                  <a:srgbClr val="008000"/>
                </a:solidFill>
                <a:effectLst/>
                <a:ea typeface="Calibri"/>
                <a:cs typeface="Times New Roman"/>
              </a:rPr>
              <a:t>in </a:t>
            </a:r>
            <a:r>
              <a:rPr lang="en-US" sz="1800" b="1" dirty="0">
                <a:solidFill>
                  <a:srgbClr val="008000"/>
                </a:solidFill>
                <a:effectLst/>
                <a:ea typeface="Calibri"/>
                <a:cs typeface="Times New Roman"/>
              </a:rPr>
              <a:t>Trouble</a:t>
            </a:r>
            <a:endParaRPr lang="en-US" sz="1100" dirty="0">
              <a:effectLst/>
              <a:ea typeface="Calibri"/>
              <a:cs typeface="Times New Roman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457200" y="2286000"/>
            <a:ext cx="3291840" cy="35052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b="1" dirty="0">
                <a:solidFill>
                  <a:srgbClr val="008000"/>
                </a:solidFill>
                <a:effectLst/>
                <a:latin typeface="Calibri"/>
                <a:ea typeface="Calibri"/>
                <a:cs typeface="Times New Roman"/>
              </a:rPr>
              <a:t>They Need </a:t>
            </a:r>
            <a:r>
              <a:rPr lang="en-US" sz="1800" b="1" dirty="0" smtClean="0">
                <a:solidFill>
                  <a:srgbClr val="008000"/>
                </a:solidFill>
                <a:effectLst/>
                <a:latin typeface="Calibri"/>
                <a:ea typeface="Calibri"/>
                <a:cs typeface="Times New Roman"/>
              </a:rPr>
              <a:t>to </a:t>
            </a:r>
            <a:r>
              <a:rPr lang="en-US" sz="1800" b="1" dirty="0">
                <a:solidFill>
                  <a:srgbClr val="008000"/>
                </a:solidFill>
                <a:effectLst/>
                <a:latin typeface="Calibri"/>
                <a:ea typeface="Calibri"/>
                <a:cs typeface="Times New Roman"/>
              </a:rPr>
              <a:t>Stay Wild 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dirty="0">
                <a:solidFill>
                  <a:srgbClr val="008000"/>
                </a:solidFill>
                <a:effectLst/>
                <a:latin typeface="Calibri"/>
                <a:ea typeface="Calibri"/>
                <a:cs typeface="Times New Roman"/>
              </a:rPr>
              <a:t> 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438150" y="2667000"/>
            <a:ext cx="4210050" cy="2870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400" b="1" dirty="0">
                <a:effectLst/>
                <a:latin typeface="Calibri"/>
                <a:ea typeface="Calibri"/>
                <a:cs typeface="Times New Roman"/>
              </a:rPr>
              <a:t>As far as nature is concerned, a turtle taken from the wild is “dead.” It can no longer help maintain the population. “Saving” or “helping” a turtle by bringing it home or moving it to a new location in fact hurts fragile turtle populations. Moved from </a:t>
            </a:r>
            <a:r>
              <a:rPr lang="en-US" sz="1400" b="1" dirty="0" smtClean="0">
                <a:latin typeface="Calibri"/>
                <a:ea typeface="Calibri"/>
                <a:cs typeface="Times New Roman"/>
              </a:rPr>
              <a:t>its</a:t>
            </a:r>
            <a:r>
              <a:rPr lang="en-US" sz="1400" b="1" dirty="0" smtClean="0">
                <a:effectLst/>
                <a:latin typeface="Calibri"/>
                <a:ea typeface="Calibri"/>
                <a:cs typeface="Times New Roman"/>
              </a:rPr>
              <a:t> </a:t>
            </a:r>
            <a:r>
              <a:rPr lang="en-US" sz="1400" b="1" dirty="0">
                <a:effectLst/>
                <a:latin typeface="Calibri"/>
                <a:ea typeface="Calibri"/>
                <a:cs typeface="Times New Roman"/>
              </a:rPr>
              <a:t>home </a:t>
            </a:r>
            <a:r>
              <a:rPr lang="en-US" sz="1400" b="1" dirty="0" smtClean="0">
                <a:effectLst/>
                <a:latin typeface="Calibri"/>
                <a:ea typeface="Calibri"/>
                <a:cs typeface="Times New Roman"/>
              </a:rPr>
              <a:t>in </a:t>
            </a:r>
            <a:r>
              <a:rPr lang="en-US" sz="1400" b="1" dirty="0">
                <a:effectLst/>
                <a:latin typeface="Calibri"/>
                <a:ea typeface="Calibri"/>
                <a:cs typeface="Times New Roman"/>
              </a:rPr>
              <a:t>the wild, </a:t>
            </a:r>
            <a:r>
              <a:rPr lang="en-US" sz="1400" b="1" dirty="0" smtClean="0">
                <a:effectLst/>
                <a:latin typeface="Calibri"/>
                <a:ea typeface="Calibri"/>
                <a:cs typeface="Times New Roman"/>
              </a:rPr>
              <a:t>a box turtle may </a:t>
            </a:r>
            <a:r>
              <a:rPr lang="en-US" sz="1400" b="1" dirty="0">
                <a:effectLst/>
                <a:latin typeface="Calibri"/>
                <a:ea typeface="Calibri"/>
                <a:cs typeface="Times New Roman"/>
              </a:rPr>
              <a:t>sicken and die and pose a health threat to recipient populations. Turtles released into unfamiliar surroundings (sometimes called </a:t>
            </a:r>
            <a:r>
              <a:rPr lang="en-US" sz="1400" b="1" i="1" dirty="0">
                <a:effectLst/>
                <a:latin typeface="Calibri"/>
                <a:ea typeface="Calibri"/>
                <a:cs typeface="Times New Roman"/>
              </a:rPr>
              <a:t>relocation</a:t>
            </a:r>
            <a:r>
              <a:rPr lang="en-US" sz="1400" b="1" dirty="0">
                <a:effectLst/>
                <a:latin typeface="Calibri"/>
                <a:ea typeface="Calibri"/>
                <a:cs typeface="Times New Roman"/>
              </a:rPr>
              <a:t>) are often killed by predators or crushed by cars as they attempt to return to their original wild </a:t>
            </a:r>
            <a:r>
              <a:rPr lang="en-US" sz="1400" b="1" dirty="0" smtClean="0">
                <a:effectLst/>
                <a:latin typeface="Calibri"/>
                <a:ea typeface="Calibri"/>
                <a:cs typeface="Times New Roman"/>
              </a:rPr>
              <a:t>homes.  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4800600" y="2667000"/>
            <a:ext cx="3291840" cy="38227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b="1" dirty="0">
                <a:solidFill>
                  <a:srgbClr val="008000"/>
                </a:solidFill>
                <a:effectLst/>
                <a:latin typeface="Calibri"/>
                <a:ea typeface="Calibri"/>
                <a:cs typeface="Times New Roman"/>
              </a:rPr>
              <a:t>Help Wild Box Turtles 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>
                <a:solidFill>
                  <a:srgbClr val="008000"/>
                </a:solidFill>
                <a:effectLst/>
                <a:latin typeface="Calibri"/>
                <a:ea typeface="Calibri"/>
                <a:cs typeface="Times New Roman"/>
              </a:rPr>
              <a:t> 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4836161" y="3001010"/>
            <a:ext cx="3938904" cy="95631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400" b="1" dirty="0">
                <a:effectLst/>
                <a:latin typeface="Calibri"/>
                <a:ea typeface="Calibri"/>
                <a:cs typeface="Times New Roman"/>
              </a:rPr>
              <a:t>Adults and children can help wild box turtles. Report your </a:t>
            </a:r>
            <a:r>
              <a:rPr lang="en-US" sz="1400" b="1" dirty="0" smtClean="0">
                <a:effectLst/>
                <a:latin typeface="Calibri"/>
                <a:ea typeface="Calibri"/>
                <a:cs typeface="Times New Roman"/>
              </a:rPr>
              <a:t>turtle observations</a:t>
            </a:r>
            <a:r>
              <a:rPr lang="en-US" sz="1400" b="1" dirty="0">
                <a:latin typeface="Calibri"/>
                <a:ea typeface="Calibri"/>
                <a:cs typeface="Times New Roman"/>
              </a:rPr>
              <a:t> </a:t>
            </a:r>
            <a:r>
              <a:rPr lang="en-US" sz="1400" b="1" dirty="0" smtClean="0">
                <a:latin typeface="Calibri"/>
                <a:ea typeface="Calibri"/>
                <a:cs typeface="Times New Roman"/>
              </a:rPr>
              <a:t>and</a:t>
            </a:r>
            <a:r>
              <a:rPr lang="en-US" sz="1400" b="1" dirty="0" smtClean="0">
                <a:effectLst/>
                <a:latin typeface="Calibri"/>
                <a:ea typeface="Calibri"/>
                <a:cs typeface="Times New Roman"/>
              </a:rPr>
              <a:t> other </a:t>
            </a:r>
            <a:r>
              <a:rPr lang="en-US" sz="1400" b="1" dirty="0">
                <a:effectLst/>
                <a:latin typeface="Calibri"/>
                <a:ea typeface="Calibri"/>
                <a:cs typeface="Times New Roman"/>
              </a:rPr>
              <a:t>reptiles and </a:t>
            </a:r>
            <a:r>
              <a:rPr lang="en-US" sz="1400" b="1" dirty="0" smtClean="0">
                <a:effectLst/>
                <a:latin typeface="Calibri"/>
                <a:ea typeface="Calibri"/>
                <a:cs typeface="Times New Roman"/>
              </a:rPr>
              <a:t>amphibians to </a:t>
            </a:r>
            <a:r>
              <a:rPr lang="en-US" sz="1400" b="1" dirty="0">
                <a:effectLst/>
                <a:latin typeface="Calibri"/>
                <a:ea typeface="Calibri"/>
                <a:cs typeface="Times New Roman"/>
              </a:rPr>
              <a:t>the Carolina </a:t>
            </a:r>
            <a:r>
              <a:rPr lang="en-US" sz="1400" b="1" dirty="0" err="1">
                <a:effectLst/>
                <a:latin typeface="Calibri"/>
                <a:ea typeface="Calibri"/>
                <a:cs typeface="Times New Roman"/>
              </a:rPr>
              <a:t>Herp</a:t>
            </a:r>
            <a:r>
              <a:rPr lang="en-US" sz="1400" b="1" dirty="0">
                <a:effectLst/>
                <a:latin typeface="Calibri"/>
                <a:ea typeface="Calibri"/>
                <a:cs typeface="Times New Roman"/>
              </a:rPr>
              <a:t> Atlas: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400" dirty="0">
                <a:effectLst/>
                <a:latin typeface="Calibri"/>
                <a:ea typeface="Calibri"/>
                <a:cs typeface="Times New Roman"/>
              </a:rPr>
              <a:t> 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1286510" y="7900035"/>
            <a:ext cx="2774315" cy="42481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b="1">
                <a:solidFill>
                  <a:srgbClr val="507E59"/>
                </a:solidFill>
                <a:effectLst/>
                <a:latin typeface="Calibri"/>
                <a:ea typeface="Calibri"/>
                <a:cs typeface="Times New Roman"/>
              </a:rPr>
              <a:t>theherpproject.uncg.edu</a:t>
            </a:r>
            <a:endParaRPr lang="en-US" sz="110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5194935" y="3705860"/>
            <a:ext cx="3263265" cy="403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b="1" dirty="0">
                <a:solidFill>
                  <a:srgbClr val="008000"/>
                </a:solidFill>
                <a:effectLst/>
                <a:latin typeface="Calibri"/>
                <a:ea typeface="Calibri"/>
                <a:cs typeface="Times New Roman"/>
              </a:rPr>
              <a:t>www.carolinaherpatlas.org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5181600" y="6096000"/>
            <a:ext cx="3593465" cy="49911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effectLst/>
                <a:latin typeface="Calibri"/>
                <a:ea typeface="Calibri"/>
                <a:cs typeface="Times New Roman"/>
              </a:rPr>
              <a:t>Above: Female Eastern Box </a:t>
            </a:r>
            <a:r>
              <a:rPr lang="en-US" sz="1200" dirty="0" smtClean="0">
                <a:effectLst/>
                <a:latin typeface="Calibri"/>
                <a:ea typeface="Calibri"/>
                <a:cs typeface="Times New Roman"/>
              </a:rPr>
              <a:t>Turtle by </a:t>
            </a:r>
            <a:r>
              <a:rPr lang="en-US" sz="1200" i="1" dirty="0" smtClean="0">
                <a:latin typeface="Calibri"/>
                <a:ea typeface="Calibri"/>
                <a:cs typeface="Times New Roman"/>
              </a:rPr>
              <a:t>J.C. </a:t>
            </a:r>
            <a:r>
              <a:rPr lang="en-US" sz="1200" i="1" dirty="0" err="1" smtClean="0">
                <a:latin typeface="Calibri"/>
                <a:ea typeface="Calibri"/>
                <a:cs typeface="Times New Roman"/>
              </a:rPr>
              <a:t>Beane</a:t>
            </a:r>
            <a:endParaRPr lang="en-US" sz="1200" dirty="0">
              <a:effectLst/>
              <a:latin typeface="Calibri"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200" dirty="0">
                <a:effectLst/>
                <a:latin typeface="Calibri"/>
                <a:ea typeface="Calibri"/>
                <a:cs typeface="Times New Roman"/>
              </a:rPr>
              <a:t>Cover Photo: Male Eastern Box Turtle by </a:t>
            </a:r>
            <a:r>
              <a:rPr lang="en-US" sz="1200" i="1" dirty="0">
                <a:effectLst/>
                <a:latin typeface="Calibri"/>
                <a:ea typeface="Calibri"/>
                <a:cs typeface="Times New Roman"/>
              </a:rPr>
              <a:t>J.D. </a:t>
            </a:r>
            <a:r>
              <a:rPr lang="en-US" sz="1200" i="1" dirty="0" err="1">
                <a:effectLst/>
                <a:latin typeface="Calibri"/>
                <a:ea typeface="Calibri"/>
                <a:cs typeface="Times New Roman"/>
              </a:rPr>
              <a:t>Willson</a:t>
            </a:r>
            <a:endParaRPr lang="en-US" sz="12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2053" name="Picture 9" descr="Description: C:\Users\absomers\AppData\Local\Microsoft\Windows\Temporary Internet Files\Low\Content.IE5\N9SXIXKB\Green-Blue-HERPS[1]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081" y="5537200"/>
            <a:ext cx="1304319" cy="677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il_fi" descr="Description: http://www.nsf.gov/images/logos/nsf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40" y="5476075"/>
            <a:ext cx="883444" cy="88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1286510" y="6324600"/>
            <a:ext cx="1873574" cy="25937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0" tIns="0" rIns="0" bIns="0" anchor="t" anchorCtr="0"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400" b="1" dirty="0">
                <a:solidFill>
                  <a:srgbClr val="008000"/>
                </a:solidFill>
                <a:effectLst/>
                <a:latin typeface="Calibri"/>
                <a:ea typeface="Calibri"/>
                <a:cs typeface="Times New Roman"/>
              </a:rPr>
              <a:t>theherpproject.uncg.edu</a:t>
            </a:r>
            <a:endParaRPr lang="en-US" sz="10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7" name="Rectangle 27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32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160084" y="6248400"/>
            <a:ext cx="1636513" cy="353943"/>
          </a:xfrm>
          <a:prstGeom prst="rect">
            <a:avLst/>
          </a:prstGeom>
        </p:spPr>
        <p:txBody>
          <a:bodyPr wrap="square" tIns="91440">
            <a:spAutoFit/>
          </a:bodyPr>
          <a:lstStyle/>
          <a:p>
            <a:r>
              <a:rPr lang="en-US" sz="1400" b="1" dirty="0" smtClean="0">
                <a:latin typeface="+mj-lt"/>
              </a:rPr>
              <a:t>boxturtle.uncg.edu</a:t>
            </a:r>
            <a:endParaRPr lang="en-US" sz="1400" b="1" dirty="0">
              <a:latin typeface="+mj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5329427"/>
            <a:ext cx="1065842" cy="1016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AutoShape 4" descr="Displaying bigbox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57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</TotalTime>
  <Words>333</Words>
  <Application>Microsoft Office PowerPoint</Application>
  <PresentationFormat>On-screen Show (4:3)</PresentationFormat>
  <Paragraphs>23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Arial Rounded MT Bold</vt:lpstr>
      <vt:lpstr>Calibri</vt:lpstr>
      <vt:lpstr>Times New Roman</vt:lpstr>
      <vt:lpstr>Office Theme</vt:lpstr>
      <vt:lpstr>PowerPoint Presentation</vt:lpstr>
      <vt:lpstr>PowerPoint Presentation</vt:lpstr>
    </vt:vector>
  </TitlesOfParts>
  <Company>UNC Greensboro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 Berry Somers</dc:creator>
  <cp:lastModifiedBy>Anna Smith</cp:lastModifiedBy>
  <cp:revision>25</cp:revision>
  <dcterms:created xsi:type="dcterms:W3CDTF">2012-04-17T10:22:42Z</dcterms:created>
  <dcterms:modified xsi:type="dcterms:W3CDTF">2015-01-07T18:53:15Z</dcterms:modified>
</cp:coreProperties>
</file>